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72" r:id="rId4"/>
    <p:sldId id="273" r:id="rId5"/>
    <p:sldId id="280" r:id="rId6"/>
    <p:sldId id="279" r:id="rId7"/>
    <p:sldId id="277" r:id="rId8"/>
    <p:sldId id="278" r:id="rId9"/>
    <p:sldId id="276" r:id="rId10"/>
    <p:sldId id="274" r:id="rId11"/>
    <p:sldId id="283" r:id="rId12"/>
    <p:sldId id="28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9F0"/>
    <a:srgbClr val="F5FBF1"/>
    <a:srgbClr val="F2F8EE"/>
    <a:srgbClr val="ECF5E7"/>
    <a:srgbClr val="F3F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287" autoAdjust="0"/>
  </p:normalViewPr>
  <p:slideViewPr>
    <p:cSldViewPr snapToGrid="0">
      <p:cViewPr varScale="1">
        <p:scale>
          <a:sx n="88" d="100"/>
          <a:sy n="8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E0DC7-C203-4A68-85E6-C137A902ACCF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66449-539F-47F1-B3CA-6AF802C43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40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Goals</a:t>
            </a:r>
          </a:p>
          <a:p>
            <a:r>
              <a:rPr lang="en-US" sz="1200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Standards</a:t>
            </a:r>
          </a:p>
          <a:p>
            <a:r>
              <a:rPr lang="en-US" sz="1200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Changes</a:t>
            </a:r>
          </a:p>
          <a:p>
            <a:r>
              <a:rPr lang="en-US" sz="1200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Processes</a:t>
            </a:r>
          </a:p>
          <a:p>
            <a:r>
              <a:rPr lang="en-US" sz="1200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Outcomes</a:t>
            </a:r>
            <a:endParaRPr lang="en-US" sz="1200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66449-539F-47F1-B3CA-6AF802C433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517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</a:p>
          <a:p>
            <a:endParaRPr lang="en-US" dirty="0" smtClean="0"/>
          </a:p>
          <a:p>
            <a:r>
              <a:rPr lang="en-US" dirty="0" smtClean="0"/>
              <a:t>Might be hardware</a:t>
            </a:r>
          </a:p>
          <a:p>
            <a:r>
              <a:rPr lang="en-US" dirty="0" smtClean="0"/>
              <a:t>Might be software</a:t>
            </a:r>
          </a:p>
          <a:p>
            <a:r>
              <a:rPr lang="en-US" dirty="0" smtClean="0"/>
              <a:t>Might be new paradigm or methodology</a:t>
            </a:r>
          </a:p>
          <a:p>
            <a:endParaRPr lang="en-US" dirty="0" smtClean="0"/>
          </a:p>
          <a:p>
            <a:r>
              <a:rPr lang="en-US" dirty="0" smtClean="0"/>
              <a:t>Communicating readiness to the business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66449-539F-47F1-B3CA-6AF802C4339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53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Evidence based This is the soft side, Business Buy In, tying data directly back to business problems and business needs, ruthless customer focus (your customer is the business)</a:t>
            </a:r>
          </a:p>
          <a:p>
            <a:endParaRPr lang="en-US" dirty="0" smtClean="0"/>
          </a:p>
          <a:p>
            <a:r>
              <a:rPr lang="en-US" dirty="0" smtClean="0"/>
              <a:t>Steering Committees, Dashboard, Analytics Contests, Empowerment and Evangelism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66449-539F-47F1-B3CA-6AF802C433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34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 stewardship</a:t>
            </a:r>
          </a:p>
          <a:p>
            <a:endParaRPr lang="en-US" dirty="0" smtClean="0"/>
          </a:p>
          <a:p>
            <a:r>
              <a:rPr lang="en-US" dirty="0" smtClean="0"/>
              <a:t>IA = metadata,</a:t>
            </a:r>
            <a:r>
              <a:rPr lang="en-US" baseline="0" dirty="0" smtClean="0"/>
              <a:t> data discovery repository, identifying and managing systems which generate and consume data, establishing standards for data generation for internal apps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66449-539F-47F1-B3CA-6AF802C433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9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One area is social: Social aspect / gamification / Yammer / SharePoint, O365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“BI on BI”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66449-539F-47F1-B3CA-6AF802C433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17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Power</a:t>
            </a:r>
            <a:r>
              <a:rPr lang="en-US" baseline="0" dirty="0" smtClean="0"/>
              <a:t> Users = adoption. You will live and die by how successfully you can bring power users to the table to use your BI offerings. </a:t>
            </a:r>
            <a:r>
              <a:rPr lang="en-US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(Hidden goal: ending shadow BI)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Dialogue - identifying pain points, integration with pilots,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66449-539F-47F1-B3CA-6AF802C433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678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real goal with executives is to make</a:t>
            </a:r>
            <a:r>
              <a:rPr lang="en-US" baseline="0" dirty="0" smtClean="0"/>
              <a:t> them forget about you by working extremely well for their direct reports and the business units they represent.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66449-539F-47F1-B3CA-6AF802C433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214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 is very broad, you should have</a:t>
            </a:r>
            <a:r>
              <a:rPr lang="en-US" baseline="0" dirty="0" smtClean="0"/>
              <a:t> a broad list of skills and methods to assess them, set expectations for developers to learn those skills (either self-paced or within standard CE / curriculum ), measure their growth, reward success,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Also more encouragement of soft skills of BI – understanding the business, working within a project framework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66449-539F-47F1-B3CA-6AF802C433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3485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(Manager, Analyst, Architect, Developer )</a:t>
            </a:r>
          </a:p>
          <a:p>
            <a:endParaRPr lang="en-US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Environment</a:t>
            </a:r>
            <a:r>
              <a:rPr lang="en-US" baseline="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 where John is setting priorities inconsistently, orally, no structure, no long-term or even medium-term thinking</a:t>
            </a:r>
          </a:p>
          <a:p>
            <a:endParaRPr lang="en-US" baseline="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baseline="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No value assessment of various activities, extremely tactical, lots of squeaky wheels</a:t>
            </a:r>
          </a:p>
          <a:p>
            <a:endParaRPr lang="en-US" baseline="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baseline="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Conversely, no room for experimentation, piloting, no larger “envisioning” projects</a:t>
            </a:r>
          </a:p>
          <a:p>
            <a:endParaRPr lang="en-US" baseline="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baseline="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No project post mortems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66449-539F-47F1-B3CA-6AF802C4339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37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</a:p>
          <a:p>
            <a:endParaRPr lang="en-US" dirty="0" smtClean="0"/>
          </a:p>
          <a:p>
            <a:r>
              <a:rPr lang="en-US" dirty="0" smtClean="0"/>
              <a:t>Might be hardware</a:t>
            </a:r>
          </a:p>
          <a:p>
            <a:r>
              <a:rPr lang="en-US" dirty="0" smtClean="0"/>
              <a:t>Might be software</a:t>
            </a:r>
          </a:p>
          <a:p>
            <a:r>
              <a:rPr lang="en-US" dirty="0" smtClean="0"/>
              <a:t>Might be new paradigm or methodology</a:t>
            </a:r>
          </a:p>
          <a:p>
            <a:endParaRPr lang="en-US" dirty="0" smtClean="0"/>
          </a:p>
          <a:p>
            <a:r>
              <a:rPr lang="en-US" dirty="0" smtClean="0"/>
              <a:t>Communicating readiness to the business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66449-539F-47F1-B3CA-6AF802C43395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18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409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15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012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712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41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169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002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42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47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153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2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A15892-3D9F-409A-9AFD-DE3453B8A67A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FCF5B-9B92-4588-A9BD-3EC97A4F8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30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2002971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chemeClr val="bg1">
                    <a:lumMod val="9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Building a </a:t>
            </a:r>
            <a:br>
              <a:rPr lang="en-US" sz="6600" dirty="0" smtClean="0">
                <a:solidFill>
                  <a:schemeClr val="bg1">
                    <a:lumMod val="9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</a:br>
            <a:r>
              <a:rPr lang="en-US" sz="6600" dirty="0" smtClean="0">
                <a:solidFill>
                  <a:schemeClr val="bg1">
                    <a:lumMod val="9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BI Center of Excellence</a:t>
            </a:r>
            <a:endParaRPr lang="en-US" sz="6600" dirty="0">
              <a:solidFill>
                <a:schemeClr val="bg1">
                  <a:lumMod val="95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827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apezoid 5"/>
          <p:cNvSpPr/>
          <p:nvPr/>
        </p:nvSpPr>
        <p:spPr>
          <a:xfrm>
            <a:off x="0" y="220275"/>
            <a:ext cx="8712200" cy="1053353"/>
          </a:xfrm>
          <a:custGeom>
            <a:avLst/>
            <a:gdLst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71882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66675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035800"/>
              <a:gd name="connsiteY0" fmla="*/ 0 h 1053353"/>
              <a:gd name="connsiteX1" fmla="*/ 7012638 w 7035800"/>
              <a:gd name="connsiteY1" fmla="*/ 0 h 1053353"/>
              <a:gd name="connsiteX2" fmla="*/ 7035800 w 7035800"/>
              <a:gd name="connsiteY2" fmla="*/ 162862 h 1053353"/>
              <a:gd name="connsiteX3" fmla="*/ 6667500 w 7035800"/>
              <a:gd name="connsiteY3" fmla="*/ 1053353 h 1053353"/>
              <a:gd name="connsiteX4" fmla="*/ 0 w 7035800"/>
              <a:gd name="connsiteY4" fmla="*/ 1053353 h 1053353"/>
              <a:gd name="connsiteX5" fmla="*/ 0 w 7035800"/>
              <a:gd name="connsiteY5" fmla="*/ 0 h 1053353"/>
              <a:gd name="connsiteX0" fmla="*/ 0 w 7012638"/>
              <a:gd name="connsiteY0" fmla="*/ 0 h 1053353"/>
              <a:gd name="connsiteX1" fmla="*/ 7012638 w 7012638"/>
              <a:gd name="connsiteY1" fmla="*/ 0 h 1053353"/>
              <a:gd name="connsiteX2" fmla="*/ 6667500 w 7012638"/>
              <a:gd name="connsiteY2" fmla="*/ 1053353 h 1053353"/>
              <a:gd name="connsiteX3" fmla="*/ 0 w 7012638"/>
              <a:gd name="connsiteY3" fmla="*/ 1053353 h 1053353"/>
              <a:gd name="connsiteX4" fmla="*/ 0 w 7012638"/>
              <a:gd name="connsiteY4" fmla="*/ 0 h 1053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2638" h="1053353">
                <a:moveTo>
                  <a:pt x="0" y="0"/>
                </a:moveTo>
                <a:lnTo>
                  <a:pt x="7012638" y="0"/>
                </a:lnTo>
                <a:lnTo>
                  <a:pt x="6667500" y="1053353"/>
                </a:lnTo>
                <a:lnTo>
                  <a:pt x="0" y="10533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388" y="267153"/>
            <a:ext cx="8066955" cy="1006475"/>
          </a:xfrm>
        </p:spPr>
        <p:txBody>
          <a:bodyPr/>
          <a:lstStyle/>
          <a:p>
            <a:r>
              <a:rPr lang="en-US" sz="1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 </a:t>
            </a:r>
            <a:r>
              <a:rPr lang="en-US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CENTER OF EXCELLENCE</a:t>
            </a:r>
            <a:r>
              <a:rPr lang="en-US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Dedicated </a:t>
            </a:r>
            <a:r>
              <a:rPr lang="en-US" b="1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Project</a:t>
            </a:r>
            <a:r>
              <a:rPr lang="en-US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Management</a:t>
            </a:r>
            <a:endParaRPr lang="en-US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388" y="1760310"/>
            <a:ext cx="5194300" cy="4079875"/>
          </a:xfrm>
          <a:solidFill>
            <a:schemeClr val="bg1">
              <a:lumMod val="95000"/>
              <a:alpha val="92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Standardized project structure, documentation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Standardized SharePoint user portal for projects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Driving prioritization through value assessment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Piloting and experimentation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Measure, review, provide feedback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771095" y="0"/>
            <a:ext cx="1420905" cy="1631216"/>
          </a:xfrm>
          <a:prstGeom prst="rect">
            <a:avLst/>
          </a:prstGeom>
          <a:solidFill>
            <a:srgbClr val="F1F9F0">
              <a:alpha val="27000"/>
            </a:srgbClr>
          </a:solidFill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Goals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Standards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Change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Processes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Outcomes</a:t>
            </a:r>
          </a:p>
        </p:txBody>
      </p:sp>
    </p:spTree>
    <p:extLst>
      <p:ext uri="{BB962C8B-B14F-4D97-AF65-F5344CB8AC3E}">
        <p14:creationId xmlns:p14="http://schemas.microsoft.com/office/powerpoint/2010/main" val="17266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apezoid 5"/>
          <p:cNvSpPr/>
          <p:nvPr/>
        </p:nvSpPr>
        <p:spPr>
          <a:xfrm>
            <a:off x="0" y="220275"/>
            <a:ext cx="7012638" cy="1053353"/>
          </a:xfrm>
          <a:custGeom>
            <a:avLst/>
            <a:gdLst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71882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66675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035800"/>
              <a:gd name="connsiteY0" fmla="*/ 0 h 1053353"/>
              <a:gd name="connsiteX1" fmla="*/ 7012638 w 7035800"/>
              <a:gd name="connsiteY1" fmla="*/ 0 h 1053353"/>
              <a:gd name="connsiteX2" fmla="*/ 7035800 w 7035800"/>
              <a:gd name="connsiteY2" fmla="*/ 162862 h 1053353"/>
              <a:gd name="connsiteX3" fmla="*/ 6667500 w 7035800"/>
              <a:gd name="connsiteY3" fmla="*/ 1053353 h 1053353"/>
              <a:gd name="connsiteX4" fmla="*/ 0 w 7035800"/>
              <a:gd name="connsiteY4" fmla="*/ 1053353 h 1053353"/>
              <a:gd name="connsiteX5" fmla="*/ 0 w 7035800"/>
              <a:gd name="connsiteY5" fmla="*/ 0 h 1053353"/>
              <a:gd name="connsiteX0" fmla="*/ 0 w 7012638"/>
              <a:gd name="connsiteY0" fmla="*/ 0 h 1053353"/>
              <a:gd name="connsiteX1" fmla="*/ 7012638 w 7012638"/>
              <a:gd name="connsiteY1" fmla="*/ 0 h 1053353"/>
              <a:gd name="connsiteX2" fmla="*/ 6667500 w 7012638"/>
              <a:gd name="connsiteY2" fmla="*/ 1053353 h 1053353"/>
              <a:gd name="connsiteX3" fmla="*/ 0 w 7012638"/>
              <a:gd name="connsiteY3" fmla="*/ 1053353 h 1053353"/>
              <a:gd name="connsiteX4" fmla="*/ 0 w 7012638"/>
              <a:gd name="connsiteY4" fmla="*/ 0 h 1053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2638" h="1053353">
                <a:moveTo>
                  <a:pt x="0" y="0"/>
                </a:moveTo>
                <a:lnTo>
                  <a:pt x="7012638" y="0"/>
                </a:lnTo>
                <a:lnTo>
                  <a:pt x="6667500" y="1053353"/>
                </a:lnTo>
                <a:lnTo>
                  <a:pt x="0" y="10533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029" y="267153"/>
            <a:ext cx="10515600" cy="1006475"/>
          </a:xfrm>
        </p:spPr>
        <p:txBody>
          <a:bodyPr/>
          <a:lstStyle/>
          <a:p>
            <a:r>
              <a:rPr lang="en-US" sz="1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 </a:t>
            </a:r>
            <a:r>
              <a:rPr lang="en-US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CENTER OF EXCELLENCE</a:t>
            </a:r>
            <a:r>
              <a:rPr lang="en-US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b="1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Technology</a:t>
            </a:r>
            <a:r>
              <a:rPr lang="en-US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Awareness</a:t>
            </a:r>
            <a:endParaRPr lang="en-US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030" y="1736725"/>
            <a:ext cx="6025416" cy="4410076"/>
          </a:xfrm>
          <a:solidFill>
            <a:schemeClr val="bg1">
              <a:lumMod val="95000"/>
              <a:alpha val="92000"/>
            </a:schemeClr>
          </a:solidFill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Thought leadership on new technologies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Framework to actively discuss and pilot initiatives in new technologies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Establishing explicit timelines for blessing and delivering new technologies 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Actively seeking out use cases for technologies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Consistent evaluation and re-evaluation of tools, software, and methodologies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828962" y="0"/>
            <a:ext cx="1363038" cy="1631216"/>
          </a:xfrm>
          <a:prstGeom prst="rect">
            <a:avLst/>
          </a:prstGeom>
          <a:solidFill>
            <a:srgbClr val="F1F9F0">
              <a:alpha val="48000"/>
            </a:srgbClr>
          </a:solidFill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Goals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Standards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Change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Processes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Outcomes</a:t>
            </a:r>
          </a:p>
        </p:txBody>
      </p:sp>
    </p:spTree>
    <p:extLst>
      <p:ext uri="{BB962C8B-B14F-4D97-AF65-F5344CB8AC3E}">
        <p14:creationId xmlns:p14="http://schemas.microsoft.com/office/powerpoint/2010/main" val="42607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/>
          <a:lstStyle/>
          <a:p>
            <a:r>
              <a:rPr lang="en-US" sz="2000" b="1" dirty="0" smtClean="0">
                <a:solidFill>
                  <a:srgbClr val="F3FFF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 </a:t>
            </a:r>
            <a:r>
              <a:rPr lang="en-US" sz="2000" dirty="0" smtClean="0">
                <a:solidFill>
                  <a:srgbClr val="F3FFF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CENTER OF EXCELLENCE</a:t>
            </a:r>
            <a:br>
              <a:rPr lang="en-US" sz="2000" dirty="0" smtClean="0">
                <a:solidFill>
                  <a:srgbClr val="F3FFF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 smtClean="0">
                <a:solidFill>
                  <a:srgbClr val="F3FFF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How to </a:t>
            </a:r>
            <a:r>
              <a:rPr lang="en-US" b="1" dirty="0" smtClean="0">
                <a:solidFill>
                  <a:srgbClr val="F3FFF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Get Started</a:t>
            </a:r>
            <a:endParaRPr lang="en-US" dirty="0">
              <a:solidFill>
                <a:srgbClr val="F3FFF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1827247"/>
              </p:ext>
            </p:extLst>
          </p:nvPr>
        </p:nvGraphicFramePr>
        <p:xfrm>
          <a:off x="945572" y="1371602"/>
          <a:ext cx="10754591" cy="536576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331664"/>
                <a:gridCol w="3878132"/>
                <a:gridCol w="3544795"/>
              </a:tblGrid>
              <a:tr h="486581">
                <a:tc>
                  <a:txBody>
                    <a:bodyPr/>
                    <a:lstStyle/>
                    <a:p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Short Term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Long Term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</a:tr>
              <a:tr h="57971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Culture</a:t>
                      </a:r>
                      <a:endParaRPr lang="en-US" b="1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Newsletter,</a:t>
                      </a:r>
                      <a:r>
                        <a:rPr lang="en-US" baseline="0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Lunch and Learns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Website,</a:t>
                      </a:r>
                      <a:r>
                        <a:rPr lang="en-US" baseline="0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Case Studies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</a:tr>
              <a:tr h="63281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Data</a:t>
                      </a:r>
                      <a:endParaRPr lang="en-US" b="1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Standards</a:t>
                      </a:r>
                      <a:r>
                        <a:rPr lang="en-US" baseline="0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and practices, metrics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Dedicated</a:t>
                      </a:r>
                      <a:r>
                        <a:rPr lang="en-US" baseline="0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data governance resource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</a:tr>
              <a:tr h="57971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Business Users</a:t>
                      </a:r>
                      <a:endParaRPr lang="en-US" b="1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Platform for </a:t>
                      </a:r>
                      <a:r>
                        <a:rPr lang="en-US" baseline="0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360 degree feedback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Dedicated training, data</a:t>
                      </a:r>
                      <a:r>
                        <a:rPr lang="en-US" baseline="0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portal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</a:tr>
              <a:tr h="57971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Business Power Users</a:t>
                      </a:r>
                      <a:endParaRPr lang="en-US" b="1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Identify, label, develop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Set expectations and manage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</a:tr>
              <a:tr h="63281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Business Executives</a:t>
                      </a:r>
                      <a:endParaRPr lang="en-US" b="1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Survey,</a:t>
                      </a:r>
                      <a:r>
                        <a:rPr lang="en-US" baseline="0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pain points, draw the picture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Dedicated</a:t>
                      </a:r>
                      <a:r>
                        <a:rPr lang="en-US" baseline="0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marketing and value assessment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</a:tr>
              <a:tr h="57971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Projects</a:t>
                      </a:r>
                      <a:endParaRPr lang="en-US" b="1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Formal</a:t>
                      </a:r>
                      <a:r>
                        <a:rPr lang="en-US" baseline="0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project management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Dedicated PMO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</a:tr>
              <a:tr h="605869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Developers</a:t>
                      </a:r>
                      <a:endParaRPr lang="en-US" b="1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Assess</a:t>
                      </a:r>
                      <a:r>
                        <a:rPr lang="en-US" baseline="0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and set goals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Curriculum</a:t>
                      </a:r>
                      <a:r>
                        <a:rPr lang="en-US" baseline="0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and development plans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</a:tr>
              <a:tr h="63281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Technologies</a:t>
                      </a:r>
                      <a:endParaRPr lang="en-US" b="1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Communication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Dedicated team time for piloting and assessment</a:t>
                      </a:r>
                      <a:endParaRPr lang="en-US" dirty="0"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023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904" y="304165"/>
            <a:ext cx="11536680" cy="988187"/>
          </a:xfrm>
        </p:spPr>
        <p:txBody>
          <a:bodyPr>
            <a:normAutofit fontScale="90000"/>
          </a:bodyPr>
          <a:lstStyle/>
          <a:p>
            <a:r>
              <a:rPr lang="en-US" sz="66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BI Center of Excellence</a:t>
            </a:r>
            <a:endParaRPr lang="en-US" sz="6600" dirty="0">
              <a:solidFill>
                <a:schemeClr val="accent1">
                  <a:lumMod val="20000"/>
                  <a:lumOff val="80000"/>
                </a:schemeClr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5621" y="2144298"/>
            <a:ext cx="118352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 centralized business unit</a:t>
            </a:r>
          </a:p>
          <a:p>
            <a:pPr algn="ctr"/>
            <a:r>
              <a:rPr lang="en-US" sz="40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working through deliberate formalized frameworks </a:t>
            </a:r>
          </a:p>
          <a:p>
            <a:pPr algn="ctr"/>
            <a:r>
              <a:rPr lang="en-US" sz="40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to execute and manage the company’s BI needs.</a:t>
            </a:r>
          </a:p>
        </p:txBody>
      </p:sp>
    </p:spTree>
    <p:extLst>
      <p:ext uri="{BB962C8B-B14F-4D97-AF65-F5344CB8AC3E}">
        <p14:creationId xmlns:p14="http://schemas.microsoft.com/office/powerpoint/2010/main" val="1058780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apezoid 5"/>
          <p:cNvSpPr/>
          <p:nvPr/>
        </p:nvSpPr>
        <p:spPr>
          <a:xfrm>
            <a:off x="0" y="349250"/>
            <a:ext cx="7012638" cy="1053353"/>
          </a:xfrm>
          <a:custGeom>
            <a:avLst/>
            <a:gdLst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71882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66675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035800"/>
              <a:gd name="connsiteY0" fmla="*/ 0 h 1053353"/>
              <a:gd name="connsiteX1" fmla="*/ 7012638 w 7035800"/>
              <a:gd name="connsiteY1" fmla="*/ 0 h 1053353"/>
              <a:gd name="connsiteX2" fmla="*/ 7035800 w 7035800"/>
              <a:gd name="connsiteY2" fmla="*/ 162862 h 1053353"/>
              <a:gd name="connsiteX3" fmla="*/ 6667500 w 7035800"/>
              <a:gd name="connsiteY3" fmla="*/ 1053353 h 1053353"/>
              <a:gd name="connsiteX4" fmla="*/ 0 w 7035800"/>
              <a:gd name="connsiteY4" fmla="*/ 1053353 h 1053353"/>
              <a:gd name="connsiteX5" fmla="*/ 0 w 7035800"/>
              <a:gd name="connsiteY5" fmla="*/ 0 h 1053353"/>
              <a:gd name="connsiteX0" fmla="*/ 0 w 7012638"/>
              <a:gd name="connsiteY0" fmla="*/ 0 h 1053353"/>
              <a:gd name="connsiteX1" fmla="*/ 7012638 w 7012638"/>
              <a:gd name="connsiteY1" fmla="*/ 0 h 1053353"/>
              <a:gd name="connsiteX2" fmla="*/ 6667500 w 7012638"/>
              <a:gd name="connsiteY2" fmla="*/ 1053353 h 1053353"/>
              <a:gd name="connsiteX3" fmla="*/ 0 w 7012638"/>
              <a:gd name="connsiteY3" fmla="*/ 1053353 h 1053353"/>
              <a:gd name="connsiteX4" fmla="*/ 0 w 7012638"/>
              <a:gd name="connsiteY4" fmla="*/ 0 h 1053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2638" h="1053353">
                <a:moveTo>
                  <a:pt x="0" y="0"/>
                </a:moveTo>
                <a:lnTo>
                  <a:pt x="7012638" y="0"/>
                </a:lnTo>
                <a:lnTo>
                  <a:pt x="6667500" y="1053353"/>
                </a:lnTo>
                <a:lnTo>
                  <a:pt x="0" y="10533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771" y="365125"/>
            <a:ext cx="5725886" cy="1037478"/>
          </a:xfrm>
        </p:spPr>
        <p:txBody>
          <a:bodyPr/>
          <a:lstStyle/>
          <a:p>
            <a:r>
              <a:rPr lang="en-US" sz="20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ea typeface="Roboto Light" panose="02000000000000000000" pitchFamily="2" charset="0"/>
                <a:cs typeface="Segoe UI" panose="020B0502040204020203" pitchFamily="34" charset="0"/>
              </a:rPr>
              <a:t>BI </a:t>
            </a:r>
            <a:r>
              <a:rPr lang="en-US" sz="20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ea typeface="Roboto Light" panose="02000000000000000000" pitchFamily="2" charset="0"/>
                <a:cs typeface="Segoe UI" panose="020B0502040204020203" pitchFamily="34" charset="0"/>
              </a:rPr>
              <a:t>CENTER OF EXCELLENCE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/>
            </a:r>
            <a:b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</a:br>
            <a:r>
              <a:rPr lang="en-US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Core Constituents</a:t>
            </a:r>
            <a:endParaRPr lang="en-US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086582" cy="4351338"/>
          </a:xfrm>
          <a:noFill/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Culture</a:t>
            </a:r>
          </a:p>
          <a:p>
            <a:r>
              <a:rPr lang="en-US" dirty="0" smtClean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</a:t>
            </a:r>
          </a:p>
          <a:p>
            <a:r>
              <a:rPr lang="en-US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Business – </a:t>
            </a:r>
            <a:r>
              <a:rPr lang="en-US" dirty="0" smtClean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Users</a:t>
            </a:r>
          </a:p>
          <a:p>
            <a:r>
              <a:rPr lang="en-US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Business – Analysts (“Power Users”)</a:t>
            </a:r>
          </a:p>
          <a:p>
            <a:r>
              <a:rPr lang="en-US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Business – </a:t>
            </a:r>
            <a:r>
              <a:rPr lang="en-US" dirty="0" smtClean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Executives</a:t>
            </a:r>
          </a:p>
          <a:p>
            <a:r>
              <a:rPr lang="en-US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Projects</a:t>
            </a:r>
          </a:p>
          <a:p>
            <a:r>
              <a:rPr lang="en-US" dirty="0" smtClean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Developers</a:t>
            </a:r>
            <a:endParaRPr lang="en-US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Technologies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7034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apezoid 5"/>
          <p:cNvSpPr/>
          <p:nvPr/>
        </p:nvSpPr>
        <p:spPr>
          <a:xfrm>
            <a:off x="0" y="220275"/>
            <a:ext cx="7012638" cy="1053353"/>
          </a:xfrm>
          <a:custGeom>
            <a:avLst/>
            <a:gdLst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71882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66675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035800"/>
              <a:gd name="connsiteY0" fmla="*/ 0 h 1053353"/>
              <a:gd name="connsiteX1" fmla="*/ 7012638 w 7035800"/>
              <a:gd name="connsiteY1" fmla="*/ 0 h 1053353"/>
              <a:gd name="connsiteX2" fmla="*/ 7035800 w 7035800"/>
              <a:gd name="connsiteY2" fmla="*/ 162862 h 1053353"/>
              <a:gd name="connsiteX3" fmla="*/ 6667500 w 7035800"/>
              <a:gd name="connsiteY3" fmla="*/ 1053353 h 1053353"/>
              <a:gd name="connsiteX4" fmla="*/ 0 w 7035800"/>
              <a:gd name="connsiteY4" fmla="*/ 1053353 h 1053353"/>
              <a:gd name="connsiteX5" fmla="*/ 0 w 7035800"/>
              <a:gd name="connsiteY5" fmla="*/ 0 h 1053353"/>
              <a:gd name="connsiteX0" fmla="*/ 0 w 7012638"/>
              <a:gd name="connsiteY0" fmla="*/ 0 h 1053353"/>
              <a:gd name="connsiteX1" fmla="*/ 7012638 w 7012638"/>
              <a:gd name="connsiteY1" fmla="*/ 0 h 1053353"/>
              <a:gd name="connsiteX2" fmla="*/ 6667500 w 7012638"/>
              <a:gd name="connsiteY2" fmla="*/ 1053353 h 1053353"/>
              <a:gd name="connsiteX3" fmla="*/ 0 w 7012638"/>
              <a:gd name="connsiteY3" fmla="*/ 1053353 h 1053353"/>
              <a:gd name="connsiteX4" fmla="*/ 0 w 7012638"/>
              <a:gd name="connsiteY4" fmla="*/ 0 h 1053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2638" h="1053353">
                <a:moveTo>
                  <a:pt x="0" y="0"/>
                </a:moveTo>
                <a:lnTo>
                  <a:pt x="7012638" y="0"/>
                </a:lnTo>
                <a:lnTo>
                  <a:pt x="6667500" y="1053353"/>
                </a:lnTo>
                <a:lnTo>
                  <a:pt x="0" y="10533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251278"/>
            <a:ext cx="6088722" cy="1006475"/>
          </a:xfrm>
        </p:spPr>
        <p:txBody>
          <a:bodyPr>
            <a:normAutofit fontScale="90000"/>
          </a:bodyPr>
          <a:lstStyle/>
          <a:p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 </a:t>
            </a:r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CENTER OF EXCELLENCE</a:t>
            </a:r>
            <a:r>
              <a:rPr lang="en-US" sz="2000" dirty="0" smtClean="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000" dirty="0" smtClean="0">
                <a:solidFill>
                  <a:schemeClr val="bg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Evidence Based </a:t>
            </a:r>
            <a:r>
              <a:rPr lang="en-US" sz="4800" b="1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Culture</a:t>
            </a:r>
            <a:endParaRPr lang="en-US" sz="4800" b="1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509031"/>
            <a:ext cx="6088722" cy="4460254"/>
          </a:xfrm>
          <a:solidFill>
            <a:schemeClr val="bg1">
              <a:lumMod val="95000"/>
              <a:alpha val="82000"/>
            </a:schemeClr>
          </a:solidFill>
        </p:spPr>
        <p:txBody>
          <a:bodyPr>
            <a:normAutofit fontScale="92500" lnSpcReduction="20000"/>
          </a:bodyPr>
          <a:lstStyle/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Data-driven decision making and business buy in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BI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Roadmap as subset of overall Performance Management and Assessment roadmap within business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 common framework for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identifying business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metrics and KPIs in every business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unit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Onboarding New Employees (Digital Natives / Millennials )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Capturing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Stories and Creating Visibility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User Surveys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771095" y="0"/>
            <a:ext cx="1420905" cy="1631216"/>
          </a:xfrm>
          <a:prstGeom prst="rect">
            <a:avLst/>
          </a:prstGeom>
          <a:solidFill>
            <a:srgbClr val="F5FBF1"/>
          </a:solidFill>
        </p:spPr>
        <p:txBody>
          <a:bodyPr wrap="square">
            <a:spAutoFit/>
          </a:bodyPr>
          <a:lstStyle/>
          <a:p>
            <a:pPr algn="r"/>
            <a:r>
              <a:rPr lang="en-US" sz="2000" b="1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Goals</a:t>
            </a:r>
            <a:endParaRPr lang="en-US" sz="2000" b="1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algn="r"/>
            <a: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</a:t>
            </a:r>
            <a:r>
              <a:rPr lang="en-US" sz="2000" b="1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tandards</a:t>
            </a:r>
            <a:endParaRPr lang="en-US" sz="2000" b="1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algn="r"/>
            <a:r>
              <a:rPr lang="en-US" sz="2000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Change</a:t>
            </a:r>
          </a:p>
          <a:p>
            <a:pPr algn="r"/>
            <a:r>
              <a:rPr lang="en-US" sz="2000" b="1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Processes</a:t>
            </a:r>
          </a:p>
          <a:p>
            <a:pPr algn="r"/>
            <a:r>
              <a:rPr lang="en-US" sz="2000" b="1" dirty="0" smtClean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Outcomes</a:t>
            </a:r>
            <a:endParaRPr lang="en-US" sz="2000" b="1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271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EABA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EABA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2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EABA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EABAB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25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EABAB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rapezoid 5"/>
          <p:cNvSpPr/>
          <p:nvPr/>
        </p:nvSpPr>
        <p:spPr>
          <a:xfrm>
            <a:off x="0" y="220275"/>
            <a:ext cx="7012638" cy="1053353"/>
          </a:xfrm>
          <a:custGeom>
            <a:avLst/>
            <a:gdLst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71882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66675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035800"/>
              <a:gd name="connsiteY0" fmla="*/ 0 h 1053353"/>
              <a:gd name="connsiteX1" fmla="*/ 7012638 w 7035800"/>
              <a:gd name="connsiteY1" fmla="*/ 0 h 1053353"/>
              <a:gd name="connsiteX2" fmla="*/ 7035800 w 7035800"/>
              <a:gd name="connsiteY2" fmla="*/ 162862 h 1053353"/>
              <a:gd name="connsiteX3" fmla="*/ 6667500 w 7035800"/>
              <a:gd name="connsiteY3" fmla="*/ 1053353 h 1053353"/>
              <a:gd name="connsiteX4" fmla="*/ 0 w 7035800"/>
              <a:gd name="connsiteY4" fmla="*/ 1053353 h 1053353"/>
              <a:gd name="connsiteX5" fmla="*/ 0 w 7035800"/>
              <a:gd name="connsiteY5" fmla="*/ 0 h 1053353"/>
              <a:gd name="connsiteX0" fmla="*/ 0 w 7012638"/>
              <a:gd name="connsiteY0" fmla="*/ 0 h 1053353"/>
              <a:gd name="connsiteX1" fmla="*/ 7012638 w 7012638"/>
              <a:gd name="connsiteY1" fmla="*/ 0 h 1053353"/>
              <a:gd name="connsiteX2" fmla="*/ 6667500 w 7012638"/>
              <a:gd name="connsiteY2" fmla="*/ 1053353 h 1053353"/>
              <a:gd name="connsiteX3" fmla="*/ 0 w 7012638"/>
              <a:gd name="connsiteY3" fmla="*/ 1053353 h 1053353"/>
              <a:gd name="connsiteX4" fmla="*/ 0 w 7012638"/>
              <a:gd name="connsiteY4" fmla="*/ 0 h 1053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2638" h="1053353">
                <a:moveTo>
                  <a:pt x="0" y="0"/>
                </a:moveTo>
                <a:lnTo>
                  <a:pt x="7012638" y="0"/>
                </a:lnTo>
                <a:lnTo>
                  <a:pt x="6667500" y="1053353"/>
                </a:lnTo>
                <a:lnTo>
                  <a:pt x="0" y="10533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1" y="267153"/>
            <a:ext cx="6225540" cy="1006475"/>
          </a:xfrm>
          <a:noFill/>
        </p:spPr>
        <p:txBody>
          <a:bodyPr/>
          <a:lstStyle/>
          <a:p>
            <a:r>
              <a:rPr lang="en-US" sz="1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 </a:t>
            </a:r>
            <a:r>
              <a:rPr lang="en-US" sz="1800" dirty="0">
                <a:solidFill>
                  <a:schemeClr val="accent1">
                    <a:lumMod val="20000"/>
                    <a:lumOff val="8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CENTER OF EXCELLENCE</a:t>
            </a:r>
            <a:r>
              <a:rPr lang="en-US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Total </a:t>
            </a:r>
            <a:r>
              <a:rPr lang="en-US" b="1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Data</a:t>
            </a:r>
            <a:r>
              <a:rPr lang="en-US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Management</a:t>
            </a:r>
            <a:endParaRPr lang="en-US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1" y="1473827"/>
            <a:ext cx="5959928" cy="4197629"/>
          </a:xfrm>
          <a:solidFill>
            <a:schemeClr val="bg1">
              <a:lumMod val="95000"/>
              <a:alpha val="92000"/>
            </a:schemeClr>
          </a:solidFill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The source of all data and analytics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Standards for master data, data quality, data lineage, information architecture, knowledge systems, security, processes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Sites and standing meetings for managing changes to underlying data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Performance metrics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Security audits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771095" y="0"/>
            <a:ext cx="1420905" cy="1631216"/>
          </a:xfrm>
          <a:prstGeom prst="rect">
            <a:avLst/>
          </a:prstGeom>
          <a:solidFill>
            <a:srgbClr val="F1F9F0">
              <a:alpha val="27000"/>
            </a:srgbClr>
          </a:solidFill>
        </p:spPr>
        <p:txBody>
          <a:bodyPr wrap="square">
            <a:spAutoFit/>
          </a:bodyPr>
          <a:lstStyle/>
          <a:p>
            <a:pPr algn="r"/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Goals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</a:t>
            </a:r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tandards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Change</a:t>
            </a:r>
          </a:p>
          <a:p>
            <a:pPr algn="r"/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Processes</a:t>
            </a:r>
          </a:p>
          <a:p>
            <a:pPr algn="r"/>
            <a:r>
              <a:rPr lang="en-US" sz="2000" dirty="0" smtClean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Outcomes</a:t>
            </a:r>
            <a:endParaRPr lang="en-US" sz="2000" dirty="0">
              <a:solidFill>
                <a:schemeClr val="bg2">
                  <a:lumMod val="7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38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apezoid 5"/>
          <p:cNvSpPr/>
          <p:nvPr/>
        </p:nvSpPr>
        <p:spPr>
          <a:xfrm>
            <a:off x="0" y="318247"/>
            <a:ext cx="7200900" cy="1053353"/>
          </a:xfrm>
          <a:custGeom>
            <a:avLst/>
            <a:gdLst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71882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66675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035800"/>
              <a:gd name="connsiteY0" fmla="*/ 0 h 1053353"/>
              <a:gd name="connsiteX1" fmla="*/ 7012638 w 7035800"/>
              <a:gd name="connsiteY1" fmla="*/ 0 h 1053353"/>
              <a:gd name="connsiteX2" fmla="*/ 7035800 w 7035800"/>
              <a:gd name="connsiteY2" fmla="*/ 162862 h 1053353"/>
              <a:gd name="connsiteX3" fmla="*/ 6667500 w 7035800"/>
              <a:gd name="connsiteY3" fmla="*/ 1053353 h 1053353"/>
              <a:gd name="connsiteX4" fmla="*/ 0 w 7035800"/>
              <a:gd name="connsiteY4" fmla="*/ 1053353 h 1053353"/>
              <a:gd name="connsiteX5" fmla="*/ 0 w 7035800"/>
              <a:gd name="connsiteY5" fmla="*/ 0 h 1053353"/>
              <a:gd name="connsiteX0" fmla="*/ 0 w 7012638"/>
              <a:gd name="connsiteY0" fmla="*/ 0 h 1053353"/>
              <a:gd name="connsiteX1" fmla="*/ 7012638 w 7012638"/>
              <a:gd name="connsiteY1" fmla="*/ 0 h 1053353"/>
              <a:gd name="connsiteX2" fmla="*/ 6667500 w 7012638"/>
              <a:gd name="connsiteY2" fmla="*/ 1053353 h 1053353"/>
              <a:gd name="connsiteX3" fmla="*/ 0 w 7012638"/>
              <a:gd name="connsiteY3" fmla="*/ 1053353 h 1053353"/>
              <a:gd name="connsiteX4" fmla="*/ 0 w 7012638"/>
              <a:gd name="connsiteY4" fmla="*/ 0 h 1053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2638" h="1053353">
                <a:moveTo>
                  <a:pt x="0" y="0"/>
                </a:moveTo>
                <a:lnTo>
                  <a:pt x="7012638" y="0"/>
                </a:lnTo>
                <a:lnTo>
                  <a:pt x="6667500" y="1053353"/>
                </a:lnTo>
                <a:lnTo>
                  <a:pt x="0" y="10533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572" y="339832"/>
            <a:ext cx="6403001" cy="1006475"/>
          </a:xfrm>
        </p:spPr>
        <p:txBody>
          <a:bodyPr/>
          <a:lstStyle/>
          <a:p>
            <a:r>
              <a:rPr lang="en-US" sz="1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 </a:t>
            </a:r>
            <a:r>
              <a:rPr lang="en-US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CENTER OF EXCELLENCE</a:t>
            </a:r>
            <a:r>
              <a:rPr lang="en-US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Engaged </a:t>
            </a:r>
            <a:r>
              <a:rPr lang="en-US" b="1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Business Users</a:t>
            </a:r>
            <a:endParaRPr lang="en-US" b="1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6572" y="1564369"/>
            <a:ext cx="6403001" cy="2730229"/>
          </a:xfrm>
          <a:solidFill>
            <a:schemeClr val="bg1">
              <a:lumMod val="95000"/>
              <a:alpha val="92000"/>
            </a:schemeClr>
          </a:solidFill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Users using data in an impactful way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Common standards for data sharing, discovery,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dashboarding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, self-service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Training, Internal Marketing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Case Studies, Performance Metrics, Usability Testing, Satisfaction Surveys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771095" y="0"/>
            <a:ext cx="1420905" cy="1631216"/>
          </a:xfrm>
          <a:prstGeom prst="rect">
            <a:avLst/>
          </a:prstGeom>
          <a:solidFill>
            <a:srgbClr val="F1F9F0">
              <a:alpha val="53000"/>
            </a:srgbClr>
          </a:solidFill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Goals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Standards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Change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Processes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Outcomes</a:t>
            </a:r>
          </a:p>
        </p:txBody>
      </p:sp>
    </p:spTree>
    <p:extLst>
      <p:ext uri="{BB962C8B-B14F-4D97-AF65-F5344CB8AC3E}">
        <p14:creationId xmlns:p14="http://schemas.microsoft.com/office/powerpoint/2010/main" val="241909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apezoid 5"/>
          <p:cNvSpPr/>
          <p:nvPr/>
        </p:nvSpPr>
        <p:spPr>
          <a:xfrm>
            <a:off x="0" y="220275"/>
            <a:ext cx="6311900" cy="1053353"/>
          </a:xfrm>
          <a:custGeom>
            <a:avLst/>
            <a:gdLst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71882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66675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035800"/>
              <a:gd name="connsiteY0" fmla="*/ 0 h 1053353"/>
              <a:gd name="connsiteX1" fmla="*/ 7012638 w 7035800"/>
              <a:gd name="connsiteY1" fmla="*/ 0 h 1053353"/>
              <a:gd name="connsiteX2" fmla="*/ 7035800 w 7035800"/>
              <a:gd name="connsiteY2" fmla="*/ 162862 h 1053353"/>
              <a:gd name="connsiteX3" fmla="*/ 6667500 w 7035800"/>
              <a:gd name="connsiteY3" fmla="*/ 1053353 h 1053353"/>
              <a:gd name="connsiteX4" fmla="*/ 0 w 7035800"/>
              <a:gd name="connsiteY4" fmla="*/ 1053353 h 1053353"/>
              <a:gd name="connsiteX5" fmla="*/ 0 w 7035800"/>
              <a:gd name="connsiteY5" fmla="*/ 0 h 1053353"/>
              <a:gd name="connsiteX0" fmla="*/ 0 w 7012638"/>
              <a:gd name="connsiteY0" fmla="*/ 0 h 1053353"/>
              <a:gd name="connsiteX1" fmla="*/ 7012638 w 7012638"/>
              <a:gd name="connsiteY1" fmla="*/ 0 h 1053353"/>
              <a:gd name="connsiteX2" fmla="*/ 6667500 w 7012638"/>
              <a:gd name="connsiteY2" fmla="*/ 1053353 h 1053353"/>
              <a:gd name="connsiteX3" fmla="*/ 0 w 7012638"/>
              <a:gd name="connsiteY3" fmla="*/ 1053353 h 1053353"/>
              <a:gd name="connsiteX4" fmla="*/ 0 w 7012638"/>
              <a:gd name="connsiteY4" fmla="*/ 0 h 1053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2638" h="1053353">
                <a:moveTo>
                  <a:pt x="0" y="0"/>
                </a:moveTo>
                <a:lnTo>
                  <a:pt x="7012638" y="0"/>
                </a:lnTo>
                <a:lnTo>
                  <a:pt x="6667500" y="1053353"/>
                </a:lnTo>
                <a:lnTo>
                  <a:pt x="0" y="10533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900" y="229800"/>
            <a:ext cx="5499100" cy="1006475"/>
          </a:xfrm>
        </p:spPr>
        <p:txBody>
          <a:bodyPr/>
          <a:lstStyle/>
          <a:p>
            <a:r>
              <a:rPr lang="en-US" sz="1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 </a:t>
            </a:r>
            <a:r>
              <a:rPr lang="en-US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CENTER OF EXCELLENCE</a:t>
            </a:r>
            <a:r>
              <a:rPr lang="en-US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b="1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Power User </a:t>
            </a:r>
            <a:r>
              <a:rPr lang="en-US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Partners</a:t>
            </a:r>
            <a:endParaRPr lang="en-US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901" y="1673225"/>
            <a:ext cx="5499100" cy="4183046"/>
          </a:xfrm>
          <a:solidFill>
            <a:schemeClr val="bg1">
              <a:lumMod val="95000"/>
              <a:alpha val="92000"/>
            </a:schemeClr>
          </a:solidFill>
        </p:spPr>
        <p:txBody>
          <a:bodyPr vert="horz" lIns="91440" tIns="45720" rIns="91440" bIns="45720" rtlCol="0">
            <a:normAutofit fontScale="92500"/>
          </a:bodyPr>
          <a:lstStyle/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Strong partnership in developing, delivering, and using BI solutions 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Identifying and explicitly labeling power users, the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userbase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they serve, and their needs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Setting expectations for feedback, testing, knowledge sharing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Consistent, deliberate opportunities for dialogue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Surveys, self-evaluation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771095" y="42008"/>
            <a:ext cx="1420905" cy="1631216"/>
          </a:xfrm>
          <a:prstGeom prst="rect">
            <a:avLst/>
          </a:prstGeom>
          <a:solidFill>
            <a:srgbClr val="F1F9F0">
              <a:alpha val="27000"/>
            </a:srgbClr>
          </a:solidFill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Goals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Standards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Change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Processes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Outcomes</a:t>
            </a:r>
          </a:p>
        </p:txBody>
      </p:sp>
    </p:spTree>
    <p:extLst>
      <p:ext uri="{BB962C8B-B14F-4D97-AF65-F5344CB8AC3E}">
        <p14:creationId xmlns:p14="http://schemas.microsoft.com/office/powerpoint/2010/main" val="200917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apezoid 5"/>
          <p:cNvSpPr/>
          <p:nvPr/>
        </p:nvSpPr>
        <p:spPr>
          <a:xfrm>
            <a:off x="0" y="220275"/>
            <a:ext cx="7012638" cy="1053353"/>
          </a:xfrm>
          <a:custGeom>
            <a:avLst/>
            <a:gdLst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71882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66675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035800"/>
              <a:gd name="connsiteY0" fmla="*/ 0 h 1053353"/>
              <a:gd name="connsiteX1" fmla="*/ 7012638 w 7035800"/>
              <a:gd name="connsiteY1" fmla="*/ 0 h 1053353"/>
              <a:gd name="connsiteX2" fmla="*/ 7035800 w 7035800"/>
              <a:gd name="connsiteY2" fmla="*/ 162862 h 1053353"/>
              <a:gd name="connsiteX3" fmla="*/ 6667500 w 7035800"/>
              <a:gd name="connsiteY3" fmla="*/ 1053353 h 1053353"/>
              <a:gd name="connsiteX4" fmla="*/ 0 w 7035800"/>
              <a:gd name="connsiteY4" fmla="*/ 1053353 h 1053353"/>
              <a:gd name="connsiteX5" fmla="*/ 0 w 7035800"/>
              <a:gd name="connsiteY5" fmla="*/ 0 h 1053353"/>
              <a:gd name="connsiteX0" fmla="*/ 0 w 7012638"/>
              <a:gd name="connsiteY0" fmla="*/ 0 h 1053353"/>
              <a:gd name="connsiteX1" fmla="*/ 7012638 w 7012638"/>
              <a:gd name="connsiteY1" fmla="*/ 0 h 1053353"/>
              <a:gd name="connsiteX2" fmla="*/ 6667500 w 7012638"/>
              <a:gd name="connsiteY2" fmla="*/ 1053353 h 1053353"/>
              <a:gd name="connsiteX3" fmla="*/ 0 w 7012638"/>
              <a:gd name="connsiteY3" fmla="*/ 1053353 h 1053353"/>
              <a:gd name="connsiteX4" fmla="*/ 0 w 7012638"/>
              <a:gd name="connsiteY4" fmla="*/ 0 h 1053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2638" h="1053353">
                <a:moveTo>
                  <a:pt x="0" y="0"/>
                </a:moveTo>
                <a:lnTo>
                  <a:pt x="7012638" y="0"/>
                </a:lnTo>
                <a:lnTo>
                  <a:pt x="6667500" y="1053353"/>
                </a:lnTo>
                <a:lnTo>
                  <a:pt x="0" y="10533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163" y="1631216"/>
            <a:ext cx="5706438" cy="3569531"/>
          </a:xfrm>
          <a:solidFill>
            <a:schemeClr val="bg1">
              <a:lumMod val="95000"/>
              <a:alpha val="92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Executives connected to data and initiatives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Align with business priorities and philosophy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Quarterly / bi-annual report and review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Be prepared for structural and larger corporate change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771095" y="0"/>
            <a:ext cx="1420905" cy="1631216"/>
          </a:xfrm>
          <a:prstGeom prst="rect">
            <a:avLst/>
          </a:prstGeom>
          <a:solidFill>
            <a:srgbClr val="F1F9F0">
              <a:alpha val="81000"/>
            </a:srgbClr>
          </a:solidFill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Goals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Standards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Change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Processes</a:t>
            </a:r>
          </a:p>
          <a:p>
            <a:pPr algn="r"/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Outcomes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163" y="257586"/>
            <a:ext cx="5706438" cy="978729"/>
          </a:xfrm>
          <a:solidFill>
            <a:srgbClr val="F1F9F0">
              <a:alpha val="27000"/>
            </a:srgbClr>
          </a:solidFill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 </a:t>
            </a:r>
            <a:r>
              <a:rPr lang="en-US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CENTER OF EXCELLENCE</a:t>
            </a:r>
            <a:br>
              <a:rPr lang="en-US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Happy</a:t>
            </a:r>
            <a:r>
              <a:rPr lang="en-US" b="1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Executives</a:t>
            </a:r>
          </a:p>
        </p:txBody>
      </p:sp>
    </p:spTree>
    <p:extLst>
      <p:ext uri="{BB962C8B-B14F-4D97-AF65-F5344CB8AC3E}">
        <p14:creationId xmlns:p14="http://schemas.microsoft.com/office/powerpoint/2010/main" val="3510384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apezoid 5"/>
          <p:cNvSpPr/>
          <p:nvPr/>
        </p:nvSpPr>
        <p:spPr>
          <a:xfrm>
            <a:off x="0" y="127380"/>
            <a:ext cx="9220200" cy="1053353"/>
          </a:xfrm>
          <a:custGeom>
            <a:avLst/>
            <a:gdLst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71882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188200"/>
              <a:gd name="connsiteY0" fmla="*/ 0 h 1053353"/>
              <a:gd name="connsiteX1" fmla="*/ 7012638 w 7188200"/>
              <a:gd name="connsiteY1" fmla="*/ 0 h 1053353"/>
              <a:gd name="connsiteX2" fmla="*/ 7188200 w 7188200"/>
              <a:gd name="connsiteY2" fmla="*/ 175562 h 1053353"/>
              <a:gd name="connsiteX3" fmla="*/ 6667500 w 7188200"/>
              <a:gd name="connsiteY3" fmla="*/ 1053353 h 1053353"/>
              <a:gd name="connsiteX4" fmla="*/ 0 w 7188200"/>
              <a:gd name="connsiteY4" fmla="*/ 1053353 h 1053353"/>
              <a:gd name="connsiteX5" fmla="*/ 0 w 7188200"/>
              <a:gd name="connsiteY5" fmla="*/ 0 h 1053353"/>
              <a:gd name="connsiteX0" fmla="*/ 0 w 7035800"/>
              <a:gd name="connsiteY0" fmla="*/ 0 h 1053353"/>
              <a:gd name="connsiteX1" fmla="*/ 7012638 w 7035800"/>
              <a:gd name="connsiteY1" fmla="*/ 0 h 1053353"/>
              <a:gd name="connsiteX2" fmla="*/ 7035800 w 7035800"/>
              <a:gd name="connsiteY2" fmla="*/ 162862 h 1053353"/>
              <a:gd name="connsiteX3" fmla="*/ 6667500 w 7035800"/>
              <a:gd name="connsiteY3" fmla="*/ 1053353 h 1053353"/>
              <a:gd name="connsiteX4" fmla="*/ 0 w 7035800"/>
              <a:gd name="connsiteY4" fmla="*/ 1053353 h 1053353"/>
              <a:gd name="connsiteX5" fmla="*/ 0 w 7035800"/>
              <a:gd name="connsiteY5" fmla="*/ 0 h 1053353"/>
              <a:gd name="connsiteX0" fmla="*/ 0 w 7012638"/>
              <a:gd name="connsiteY0" fmla="*/ 0 h 1053353"/>
              <a:gd name="connsiteX1" fmla="*/ 7012638 w 7012638"/>
              <a:gd name="connsiteY1" fmla="*/ 0 h 1053353"/>
              <a:gd name="connsiteX2" fmla="*/ 6667500 w 7012638"/>
              <a:gd name="connsiteY2" fmla="*/ 1053353 h 1053353"/>
              <a:gd name="connsiteX3" fmla="*/ 0 w 7012638"/>
              <a:gd name="connsiteY3" fmla="*/ 1053353 h 1053353"/>
              <a:gd name="connsiteX4" fmla="*/ 0 w 7012638"/>
              <a:gd name="connsiteY4" fmla="*/ 0 h 1053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2638" h="1053353">
                <a:moveTo>
                  <a:pt x="0" y="0"/>
                </a:moveTo>
                <a:lnTo>
                  <a:pt x="7012638" y="0"/>
                </a:lnTo>
                <a:lnTo>
                  <a:pt x="6667500" y="1053353"/>
                </a:lnTo>
                <a:lnTo>
                  <a:pt x="0" y="10533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388" y="234583"/>
            <a:ext cx="10515600" cy="1006475"/>
          </a:xfrm>
        </p:spPr>
        <p:txBody>
          <a:bodyPr/>
          <a:lstStyle/>
          <a:p>
            <a:r>
              <a:rPr lang="en-US" sz="1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 </a:t>
            </a:r>
            <a:r>
              <a:rPr lang="en-US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CENTER OF EXCELLENCE</a:t>
            </a:r>
            <a:r>
              <a:rPr lang="en-US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b="1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Developer</a:t>
            </a:r>
            <a:r>
              <a:rPr lang="en-US" dirty="0" smtClean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Growth and Success</a:t>
            </a:r>
            <a:endParaRPr lang="en-US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9744" y="1874611"/>
            <a:ext cx="6223000" cy="3775075"/>
          </a:xfrm>
          <a:solidFill>
            <a:schemeClr val="bg1">
              <a:lumMod val="95000"/>
              <a:alpha val="92000"/>
            </a:schemeClr>
          </a:solidFill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Successful developers, strong pipeline and goal-setting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Defined skill sets (not just technical!) and expectations, defined learning curriculum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Allowing employees to participate and grow out some of the other areas of the Center of Excellence (BA, evangelism, technology piloting)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Onboarding new employees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Assessment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Clr>
                <a:schemeClr val="bg2">
                  <a:lumMod val="75000"/>
                </a:schemeClr>
              </a:buClr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771095" y="0"/>
            <a:ext cx="1420905" cy="1631216"/>
          </a:xfrm>
          <a:prstGeom prst="rect">
            <a:avLst/>
          </a:prstGeom>
          <a:solidFill>
            <a:srgbClr val="F1F9F0">
              <a:alpha val="71000"/>
            </a:srgbClr>
          </a:solidFill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Goals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Standards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Change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Processes</a:t>
            </a:r>
          </a:p>
          <a:p>
            <a:pPr algn="r"/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Outcomes</a:t>
            </a:r>
          </a:p>
        </p:txBody>
      </p:sp>
    </p:spTree>
    <p:extLst>
      <p:ext uri="{BB962C8B-B14F-4D97-AF65-F5344CB8AC3E}">
        <p14:creationId xmlns:p14="http://schemas.microsoft.com/office/powerpoint/2010/main" val="378695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24891</TotalTime>
  <Words>857</Words>
  <Application>Microsoft Office PowerPoint</Application>
  <PresentationFormat>Widescreen</PresentationFormat>
  <Paragraphs>192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Calibri</vt:lpstr>
      <vt:lpstr>Calibri Light</vt:lpstr>
      <vt:lpstr>Roboto</vt:lpstr>
      <vt:lpstr>Roboto Black</vt:lpstr>
      <vt:lpstr>Roboto Light</vt:lpstr>
      <vt:lpstr>Roboto Medium</vt:lpstr>
      <vt:lpstr>Roboto Thin</vt:lpstr>
      <vt:lpstr>Segoe UI</vt:lpstr>
      <vt:lpstr>Segoe UI Light</vt:lpstr>
      <vt:lpstr>Office Theme</vt:lpstr>
      <vt:lpstr>Building a  BI Center of Excellence</vt:lpstr>
      <vt:lpstr>BI Center of Excellence</vt:lpstr>
      <vt:lpstr>BI CENTER OF EXCELLENCE Core Constituents</vt:lpstr>
      <vt:lpstr>BI CENTER OF EXCELLENCE Evidence Based Culture</vt:lpstr>
      <vt:lpstr>BI CENTER OF EXCELLENCE Total Data Management</vt:lpstr>
      <vt:lpstr>BI CENTER OF EXCELLENCE Engaged Business Users</vt:lpstr>
      <vt:lpstr>BI CENTER OF EXCELLENCE Power User Partners</vt:lpstr>
      <vt:lpstr>BI CENTER OF EXCELLENCE Happy Executives</vt:lpstr>
      <vt:lpstr>BI CENTER OF EXCELLENCE Developer Growth and Success</vt:lpstr>
      <vt:lpstr>BI CENTER OF EXCELLENCE Dedicated Project Management</vt:lpstr>
      <vt:lpstr>BI CENTER OF EXCELLENCE Technology Awareness</vt:lpstr>
      <vt:lpstr>BI CENTER OF EXCELLENCE How to Get Started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Hale</dc:creator>
  <cp:lastModifiedBy>Kyle Hale</cp:lastModifiedBy>
  <cp:revision>76</cp:revision>
  <dcterms:created xsi:type="dcterms:W3CDTF">2015-09-04T17:52:34Z</dcterms:created>
  <dcterms:modified xsi:type="dcterms:W3CDTF">2017-04-06T14:26:38Z</dcterms:modified>
</cp:coreProperties>
</file>

<file path=docProps/thumbnail.jpeg>
</file>